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405" r:id="rId2"/>
    <p:sldId id="395" r:id="rId3"/>
    <p:sldId id="349" r:id="rId4"/>
    <p:sldId id="378" r:id="rId5"/>
    <p:sldId id="350" r:id="rId6"/>
    <p:sldId id="351" r:id="rId7"/>
    <p:sldId id="311" r:id="rId8"/>
    <p:sldId id="391" r:id="rId9"/>
    <p:sldId id="392" r:id="rId10"/>
    <p:sldId id="335" r:id="rId11"/>
    <p:sldId id="394" r:id="rId12"/>
    <p:sldId id="393" r:id="rId13"/>
    <p:sldId id="397" r:id="rId14"/>
    <p:sldId id="379" r:id="rId15"/>
    <p:sldId id="404" r:id="rId16"/>
    <p:sldId id="334" r:id="rId17"/>
    <p:sldId id="403" r:id="rId18"/>
    <p:sldId id="402" r:id="rId19"/>
    <p:sldId id="325" r:id="rId20"/>
    <p:sldId id="377" r:id="rId21"/>
    <p:sldId id="295" r:id="rId22"/>
    <p:sldId id="297" r:id="rId23"/>
    <p:sldId id="326" r:id="rId24"/>
    <p:sldId id="324" r:id="rId25"/>
    <p:sldId id="341" r:id="rId26"/>
    <p:sldId id="342" r:id="rId27"/>
    <p:sldId id="398" r:id="rId28"/>
    <p:sldId id="381" r:id="rId29"/>
    <p:sldId id="382" r:id="rId30"/>
    <p:sldId id="384" r:id="rId31"/>
    <p:sldId id="383" r:id="rId32"/>
    <p:sldId id="385" r:id="rId33"/>
    <p:sldId id="386" r:id="rId34"/>
    <p:sldId id="387" r:id="rId35"/>
    <p:sldId id="390" r:id="rId36"/>
    <p:sldId id="388" r:id="rId37"/>
    <p:sldId id="389" r:id="rId38"/>
    <p:sldId id="401" r:id="rId39"/>
    <p:sldId id="399" r:id="rId40"/>
    <p:sldId id="347" r:id="rId41"/>
    <p:sldId id="380" r:id="rId42"/>
    <p:sldId id="348" r:id="rId43"/>
    <p:sldId id="400" r:id="rId44"/>
    <p:sldId id="312" r:id="rId45"/>
    <p:sldId id="313" r:id="rId46"/>
    <p:sldId id="314" r:id="rId47"/>
  </p:sldIdLst>
  <p:sldSz cx="9144000" cy="6858000" type="screen4x3"/>
  <p:notesSz cx="7099300" cy="10234613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79172" autoAdjust="0"/>
  </p:normalViewPr>
  <p:slideViewPr>
    <p:cSldViewPr snapToGrid="0" snapToObjects="1">
      <p:cViewPr varScale="1">
        <p:scale>
          <a:sx n="84" d="100"/>
          <a:sy n="84" d="100"/>
        </p:scale>
        <p:origin x="234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95FF2F82-B809-9642-AB1B-62074FF2BF77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44E73A72-2EFA-1A43-8B59-837BCFC1F9C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166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A0F0AFE-ECB1-1241-909E-F1D85275CB3C}" type="datetimeFigureOut">
              <a:rPr lang="nl-NL" smtClean="0"/>
              <a:t>16-9-2019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45C0CD-D3F8-7848-9DBC-BB8B525B643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41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609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1876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2687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942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595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007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2829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5731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278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090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88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3217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039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1437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542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273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9563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2232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618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855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6851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C0CD-D3F8-7848-9DBC-BB8B525B643B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5712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beeld_geselectee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3373438"/>
            <a:ext cx="38385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8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90525"/>
            <a:ext cx="1420813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9"/>
          <p:cNvSpPr txBox="1">
            <a:spLocks noChangeArrowheads="1"/>
          </p:cNvSpPr>
          <p:nvPr userDrawn="1"/>
        </p:nvSpPr>
        <p:spPr bwMode="auto">
          <a:xfrm>
            <a:off x="542925" y="6057900"/>
            <a:ext cx="51958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nl-NL" sz="1200"/>
              <a:t>Hogeschool PXL – Elfde-Liniestraat 24 – B-3500 Hasselt</a:t>
            </a:r>
          </a:p>
          <a:p>
            <a:r>
              <a:rPr lang="nl-NL" sz="1200"/>
              <a:t>www.pxl.be - www.pxl.be/facebook</a:t>
            </a:r>
          </a:p>
          <a:p>
            <a:endParaRPr lang="nl-NL"/>
          </a:p>
        </p:txBody>
      </p:sp>
      <p:pic>
        <p:nvPicPr>
          <p:cNvPr id="7" name="Afbeelding 10" descr="dehogeschoolmethetnetwer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5543550"/>
            <a:ext cx="29749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198" y="1903517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42241" y="3876249"/>
            <a:ext cx="4807127" cy="1137302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58A61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Klik om de titelstijl van het model te bewerken</a:t>
            </a:r>
            <a:endParaRPr lang="nl-NL" dirty="0"/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6575" y="6399213"/>
            <a:ext cx="12652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D2E2-AFF1-7C46-9604-D31073454756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3232150" y="639921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D4FBA8-5E49-F945-B294-A924C4BEB4A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44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nl-BE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BE" noProof="0"/>
              <a:t>Sleep de afbeelding naar de tijdelijke aanduiding of klik op het pictogram als u een afbeelding wilt toevoegen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60B968-6900-BF4E-BD20-DEBCFA3CEF3E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B06C7B-9B0A-3D4F-B5F1-B3396F82FEF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47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638993-B67F-3941-940A-3793FCF79502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1DFF-C52C-7244-8E8E-3022B887CAB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8074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C148D8-3999-7048-8CB8-74D568969D6B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B31D2-7FE4-1E4D-A9E8-10E4E45F8A8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325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369963" y="-1"/>
            <a:ext cx="7774037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954" y="1268414"/>
            <a:ext cx="2862585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2625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6954" y="3429001"/>
            <a:ext cx="3094227" cy="7527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19" y="5059318"/>
            <a:ext cx="2705370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386954" y="6122505"/>
            <a:ext cx="3499247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125" dirty="0"/>
              <a:t>Elfde-Liniestraat 24, 3500 Hasselt, </a:t>
            </a:r>
            <a:r>
              <a:rPr lang="nl-NL" sz="1125" dirty="0" err="1"/>
              <a:t>www.pxl.be</a:t>
            </a:r>
            <a:endParaRPr lang="nl-NL" sz="1125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1500" dirty="0"/>
          </a:p>
        </p:txBody>
      </p:sp>
    </p:spTree>
    <p:extLst>
      <p:ext uri="{BB962C8B-B14F-4D97-AF65-F5344CB8AC3E}">
        <p14:creationId xmlns:p14="http://schemas.microsoft.com/office/powerpoint/2010/main" val="36561160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7CE2AF-A71F-4645-B47D-58701996CC2C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02A6D-B45A-9941-869E-29CC4EED77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29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beeldslog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0"/>
            <a:ext cx="541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9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nl-BE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7E79B2-4086-6C48-AD17-A87AF9FD2DC5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5E030E-2549-CD42-BBA6-4996C6DD35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67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F6E365-633B-AE49-91BB-4E6EA4DD82DC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DCBB0-02E7-4D44-A841-013D2A57DF5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0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8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376E50-2731-FC49-B797-ED2E1129469D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9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0A4FF-3DDC-FC4D-8CD0-F95895E3716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16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4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A50FB5-F947-DA4B-AD19-267AA60B712A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5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81FA7-77B7-B14B-AF18-1D49EDCB12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E9A67-FCA7-8D45-8385-FE23D7E86760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4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6C92B-19F6-A14A-A4AD-A51CCDFB21DC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182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0FF98A-DFF3-1B40-A361-9CB0E6BE6150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CE01D7-5B3C-E542-A7EC-15EFEBE8553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23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Titelstijl van model bewerken</a:t>
            </a:r>
            <a:endParaRPr lang="nl-NL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325563" y="6356350"/>
            <a:ext cx="126523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6F50A3B-5CB0-9B4C-AFAF-B1292F6A364C}" type="datetimeFigureOut">
              <a:rPr lang="nl-NL"/>
              <a:pPr/>
              <a:t>16-9-2019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955869A-2F17-A74A-B6A5-5F9C767DD5F7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6681788"/>
            <a:ext cx="9144000" cy="180975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58A618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5FA01-7BED-084F-AC86-4032A7B7F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953" y="1269206"/>
            <a:ext cx="3094227" cy="1548335"/>
          </a:xfrm>
          <a:prstGeom prst="rect">
            <a:avLst/>
          </a:prstGeom>
        </p:spPr>
        <p:txBody>
          <a:bodyPr/>
          <a:lstStyle/>
          <a:p>
            <a:r>
              <a:rPr lang="nl-BE" sz="4000" dirty="0"/>
              <a:t>Business Flow Advanced 1: </a:t>
            </a:r>
            <a:br>
              <a:rPr lang="nl-BE" sz="4000" dirty="0"/>
            </a:br>
            <a:r>
              <a:rPr lang="nl-BE" sz="4000" dirty="0"/>
              <a:t>e-commerce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B8304F9-4CB6-E243-973B-DA9D233B19B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86954" y="3429000"/>
            <a:ext cx="3094227" cy="165901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nl-BE" dirty="0"/>
              <a:t>Isabelle Godfrind</a:t>
            </a:r>
          </a:p>
          <a:p>
            <a:pPr marL="0" indent="0">
              <a:buNone/>
            </a:pPr>
            <a:r>
              <a:rPr lang="nl-BE" dirty="0"/>
              <a:t>2019-2020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9373E7E-C123-6D47-9C55-1E37C15FDD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136" y="1119295"/>
            <a:ext cx="299822" cy="2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7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31B96-2D21-461E-873A-7279732C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436" y="274638"/>
            <a:ext cx="9334920" cy="1143000"/>
          </a:xfrm>
        </p:spPr>
        <p:txBody>
          <a:bodyPr/>
          <a:lstStyle/>
          <a:p>
            <a:r>
              <a:rPr lang="nl-BE" dirty="0"/>
              <a:t>e-commerce consumentengoederen ($)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F3882E0-6714-4343-B946-A03247B2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9" y="1634216"/>
            <a:ext cx="8060671" cy="45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309C0-A5FF-4334-9E6C-8756EE3C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e-commerce: welke goederen/diensten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A85383-E25F-445B-A34F-32AF3B6B6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51FAC3F-6F6F-4A6F-B615-F1CA844A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7" y="1856380"/>
            <a:ext cx="7779883" cy="43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19938-9EBE-420B-9274-7E18BC7D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 gebruikers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480344C-3835-4C0B-95DA-6B6E06676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716" y="1600200"/>
            <a:ext cx="808856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E4B319-FD08-4A1E-AE42-6C8F2066B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4800" dirty="0"/>
              <a:t>e-commerce Europa</a:t>
            </a:r>
          </a:p>
        </p:txBody>
      </p:sp>
    </p:spTree>
    <p:extLst>
      <p:ext uri="{BB962C8B-B14F-4D97-AF65-F5344CB8AC3E}">
        <p14:creationId xmlns:p14="http://schemas.microsoft.com/office/powerpoint/2010/main" val="425952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Internet penetratie ?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F4F3A91-320A-4FA3-9A5F-3418062C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12" y="1588228"/>
            <a:ext cx="7799775" cy="43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38A71-3D6F-485F-A458-94F4C62E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Bevolking Europa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DF1BBE-7766-4AF5-B236-D8CEC73F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1211542"/>
            <a:ext cx="4783759" cy="258171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29FB4A4-9323-42B4-A653-F7F3604B6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52305"/>
            <a:ext cx="4572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96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 in Europa ?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E897F88-9309-46F2-91A0-511B0D5C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1811338"/>
            <a:ext cx="4543425" cy="4314825"/>
          </a:xfrm>
          <a:prstGeom prst="rect">
            <a:avLst/>
          </a:prstGeo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2ECEC36-62A6-4F1E-A277-73B164C84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686175" cy="4525963"/>
          </a:xfrm>
        </p:spPr>
        <p:txBody>
          <a:bodyPr/>
          <a:lstStyle/>
          <a:p>
            <a:pPr marL="0" indent="0">
              <a:buNone/>
            </a:pPr>
            <a:r>
              <a:rPr lang="nl-BE" sz="2400" dirty="0"/>
              <a:t>West Europa domineert de markt:</a:t>
            </a:r>
          </a:p>
          <a:p>
            <a:r>
              <a:rPr lang="nl-BE" sz="2400" dirty="0"/>
              <a:t>Uitgebreide infrastructuur</a:t>
            </a:r>
          </a:p>
          <a:p>
            <a:r>
              <a:rPr lang="nl-BE" sz="2400" dirty="0"/>
              <a:t>Groot internetgebruik</a:t>
            </a:r>
          </a:p>
          <a:p>
            <a:r>
              <a:rPr lang="nl-BE" sz="2400" dirty="0"/>
              <a:t>Klantcomfort online bestellingen (customer </a:t>
            </a:r>
            <a:r>
              <a:rPr lang="nl-BE" sz="2400" dirty="0" err="1"/>
              <a:t>experience</a:t>
            </a:r>
            <a:r>
              <a:rPr lang="nl-B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698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CE6C4-55FD-44EE-9888-8B61A644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 indicatoren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9280D5F-262C-47E3-98EA-44C35F7F5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4" y="1830600"/>
            <a:ext cx="8686800" cy="47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6E69E-5160-463B-8CF4-BAC33C53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45640" cy="1143000"/>
          </a:xfrm>
        </p:spPr>
        <p:txBody>
          <a:bodyPr/>
          <a:lstStyle/>
          <a:p>
            <a:r>
              <a:rPr lang="nl-BE" dirty="0"/>
              <a:t>Internet gebruik </a:t>
            </a:r>
            <a:r>
              <a:rPr lang="nl-BE" dirty="0" err="1"/>
              <a:t>vs</a:t>
            </a:r>
            <a:r>
              <a:rPr lang="nl-BE" dirty="0"/>
              <a:t> online shopping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1E2DE21-82FA-4EBD-A3DE-34C3CB1BA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4532"/>
            <a:ext cx="8229600" cy="45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5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e-shoppen 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Gemakkelijk</a:t>
            </a:r>
          </a:p>
          <a:p>
            <a:r>
              <a:rPr lang="nl-BE" dirty="0"/>
              <a:t>Vergelijken</a:t>
            </a:r>
          </a:p>
          <a:p>
            <a:r>
              <a:rPr lang="nl-BE" dirty="0"/>
              <a:t>Gepersonaliseerd</a:t>
            </a:r>
          </a:p>
          <a:p>
            <a:r>
              <a:rPr lang="nl-BE" dirty="0"/>
              <a:t>Veel producten</a:t>
            </a:r>
          </a:p>
          <a:p>
            <a:r>
              <a:rPr lang="nl-BE" dirty="0"/>
              <a:t>Reviews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68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E4B319-FD08-4A1E-AE42-6C8F2066B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4800" dirty="0"/>
              <a:t>e-commerce wereldwijd</a:t>
            </a:r>
          </a:p>
        </p:txBody>
      </p:sp>
    </p:spTree>
    <p:extLst>
      <p:ext uri="{BB962C8B-B14F-4D97-AF65-F5344CB8AC3E}">
        <p14:creationId xmlns:p14="http://schemas.microsoft.com/office/powerpoint/2010/main" val="258737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/>
              <a:t>Voorkeur consumenten 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0735FD8-C9D6-4609-BC90-08C2EE5C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83" y="1506022"/>
            <a:ext cx="6893025" cy="437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old</a:t>
            </a:r>
            <a:r>
              <a:rPr lang="nl-NL" dirty="0"/>
              <a:t> </a:t>
            </a:r>
            <a:r>
              <a:rPr lang="nl-NL" dirty="0" err="1"/>
              <a:t>days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Koop wat er in de winkel ligt of verkoper aanprijst</a:t>
            </a:r>
          </a:p>
          <a:p>
            <a:r>
              <a:rPr lang="nl-NL" dirty="0"/>
              <a:t>Val terug op de informatie die reclame aanbiedt</a:t>
            </a:r>
          </a:p>
          <a:p>
            <a:r>
              <a:rPr lang="nl-NL" dirty="0"/>
              <a:t>Koop product dat vriend(in) aanbevolen heeft</a:t>
            </a:r>
          </a:p>
        </p:txBody>
      </p:sp>
    </p:spTree>
    <p:extLst>
      <p:ext uri="{BB962C8B-B14F-4D97-AF65-F5344CB8AC3E}">
        <p14:creationId xmlns:p14="http://schemas.microsoft.com/office/powerpoint/2010/main" val="303341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Digitaal tijdperk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Consument informeert zich via internet over de verschillende producten en vergelijkingen</a:t>
            </a:r>
          </a:p>
          <a:p>
            <a:r>
              <a:rPr lang="nl-NL" dirty="0"/>
              <a:t>Vraagt aan vrienden via sociale media wat beste keuze is</a:t>
            </a:r>
          </a:p>
          <a:p>
            <a:r>
              <a:rPr lang="nl-NL" dirty="0"/>
              <a:t>Laat enkel voor minder belangrijke aankopen zijn/haar beslissingen bepalen door klassieke reclame of advies op het verkooppunt</a:t>
            </a:r>
          </a:p>
        </p:txBody>
      </p:sp>
    </p:spTree>
    <p:extLst>
      <p:ext uri="{BB962C8B-B14F-4D97-AF65-F5344CB8AC3E}">
        <p14:creationId xmlns:p14="http://schemas.microsoft.com/office/powerpoint/2010/main" val="101915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Sterke punten fysieke winkel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Persoonlijk advies en informatie</a:t>
            </a:r>
          </a:p>
          <a:p>
            <a:r>
              <a:rPr lang="nl-BE" dirty="0"/>
              <a:t>Aanraken producten</a:t>
            </a:r>
          </a:p>
          <a:p>
            <a:r>
              <a:rPr lang="nl-BE" dirty="0"/>
              <a:t>Snelheid ontvangst product</a:t>
            </a:r>
          </a:p>
          <a:p>
            <a:r>
              <a:rPr lang="nl-BE" dirty="0"/>
              <a:t>Aangeraden door bekende mensen</a:t>
            </a:r>
          </a:p>
          <a:p>
            <a:r>
              <a:rPr lang="nl-BE" dirty="0"/>
              <a:t>Fun factor</a:t>
            </a:r>
          </a:p>
        </p:txBody>
      </p:sp>
    </p:spTree>
    <p:extLst>
      <p:ext uri="{BB962C8B-B14F-4D97-AF65-F5344CB8AC3E}">
        <p14:creationId xmlns:p14="http://schemas.microsoft.com/office/powerpoint/2010/main" val="300061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Digitaal tijdperk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Omnichanneling</a:t>
            </a:r>
            <a:r>
              <a:rPr lang="nl-NL" dirty="0"/>
              <a:t>: fysieke en digitale kanalen spelen op elkaar in (voorraad)</a:t>
            </a:r>
          </a:p>
          <a:p>
            <a:r>
              <a:rPr lang="nl-NL" dirty="0"/>
              <a:t>Digitale marketing: content – engagement</a:t>
            </a:r>
          </a:p>
          <a:p>
            <a:r>
              <a:rPr lang="nl-NL" dirty="0" err="1"/>
              <a:t>Usability</a:t>
            </a:r>
            <a:r>
              <a:rPr lang="nl-NL" dirty="0"/>
              <a:t> (customer </a:t>
            </a:r>
            <a:r>
              <a:rPr lang="nl-NL" dirty="0" err="1"/>
              <a:t>experience</a:t>
            </a:r>
            <a:r>
              <a:rPr lang="nl-NL" dirty="0"/>
              <a:t>) !</a:t>
            </a:r>
          </a:p>
          <a:p>
            <a:r>
              <a:rPr lang="nl-NL" dirty="0"/>
              <a:t>Klantvertrouwen !</a:t>
            </a:r>
          </a:p>
          <a:p>
            <a:r>
              <a:rPr lang="nl-NL" dirty="0"/>
              <a:t>Retour-afhandeling !</a:t>
            </a:r>
          </a:p>
        </p:txBody>
      </p:sp>
    </p:spTree>
    <p:extLst>
      <p:ext uri="{BB962C8B-B14F-4D97-AF65-F5344CB8AC3E}">
        <p14:creationId xmlns:p14="http://schemas.microsoft.com/office/powerpoint/2010/main" val="992127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Cross </a:t>
            </a:r>
            <a:r>
              <a:rPr lang="nl-NL"/>
              <a:t>border e-commerce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AC275DE-00A3-4AA5-B9DE-F26FBB40E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456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3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Marketplaces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86C279E-6AAE-4917-B789-85D04C7E40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865384"/>
              </p:ext>
            </p:extLst>
          </p:nvPr>
        </p:nvGraphicFramePr>
        <p:xfrm>
          <a:off x="303866" y="1417639"/>
          <a:ext cx="8840134" cy="4525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Bitmapafbeelding" r:id="rId4" imgW="9582120" imgH="4905360" progId="Paint.Picture">
                  <p:embed/>
                </p:oleObj>
              </mc:Choice>
              <mc:Fallback>
                <p:oleObj name="Bitmapafbeelding" r:id="rId4" imgW="9582120" imgH="4905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866" y="1417639"/>
                        <a:ext cx="8840134" cy="4525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2694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E4B319-FD08-4A1E-AE42-6C8F2066B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4800" dirty="0"/>
              <a:t>e-commerce België</a:t>
            </a:r>
          </a:p>
        </p:txBody>
      </p:sp>
    </p:spTree>
    <p:extLst>
      <p:ext uri="{BB962C8B-B14F-4D97-AF65-F5344CB8AC3E}">
        <p14:creationId xmlns:p14="http://schemas.microsoft.com/office/powerpoint/2010/main" val="94587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19EC-FE05-4E38-8AE3-2FBDB526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 België – trage start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F8CC39-06C9-4FA2-88CF-E6FC5F36C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Nachtwerk verboden</a:t>
            </a:r>
          </a:p>
          <a:p>
            <a:r>
              <a:rPr lang="nl-BE" dirty="0"/>
              <a:t>Hoge lonen</a:t>
            </a:r>
          </a:p>
          <a:p>
            <a:r>
              <a:rPr lang="nl-BE" dirty="0"/>
              <a:t>Wantrouwen consumenten</a:t>
            </a:r>
          </a:p>
          <a:p>
            <a:r>
              <a:rPr lang="nl-BE" dirty="0"/>
              <a:t>Afwachtende houding bedrijven</a:t>
            </a:r>
          </a:p>
          <a:p>
            <a:r>
              <a:rPr lang="nl-BE" dirty="0"/>
              <a:t>Breedband internet zeer laat</a:t>
            </a:r>
          </a:p>
          <a:p>
            <a:r>
              <a:rPr lang="nl-BE" dirty="0"/>
              <a:t>BTW hoger in België </a:t>
            </a:r>
            <a:r>
              <a:rPr lang="nl-BE" dirty="0">
                <a:sym typeface="Wingdings" panose="05000000000000000000" pitchFamily="2" charset="2"/>
              </a:rPr>
              <a:t> duurder</a:t>
            </a:r>
          </a:p>
          <a:p>
            <a:r>
              <a:rPr lang="nl-BE" dirty="0">
                <a:sym typeface="Wingdings" panose="05000000000000000000" pitchFamily="2" charset="2"/>
              </a:rPr>
              <a:t>Dichtbevolkt  geen nood aan opsturen</a:t>
            </a:r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5384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19EC-FE05-4E38-8AE3-2FBDB526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België: overzicht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6A1DEF4C-DD2F-4780-A8C7-6ED96B175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20" y="1600200"/>
            <a:ext cx="798815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4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wereld is digitaal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643213B-D63E-447D-8E5F-81791F37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" y="1204096"/>
            <a:ext cx="5595085" cy="311857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7057855-F2A3-4108-8742-06DDF06A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17" y="3963664"/>
            <a:ext cx="4902744" cy="27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0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EC619-A3E9-4539-9DE5-4A34F03D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Tijd ?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D845898-92CB-4422-BCF4-756831B04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44" y="1600201"/>
            <a:ext cx="8049152" cy="44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19EC-FE05-4E38-8AE3-2FBDB526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België: apparaten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27D8A40F-8F7A-4E6B-BF16-870AD0E80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B7BF656-743A-4E86-8FC3-EA855888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60" y="1790837"/>
            <a:ext cx="7727080" cy="43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51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1C934-6726-4A4B-9DCE-7662DD6B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Mobiel internet gebruik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7C6D2A-DD80-43D9-8983-3C3D3A8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18EAE76-66BD-47B9-995D-8681EAB6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8" y="1544934"/>
            <a:ext cx="7747279" cy="435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3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97B09-4E53-4758-A109-78391ACE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Betaalmiddelen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C039D0-9559-42A6-8694-DF2CE1636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400DDCE-731F-4208-949A-52053CDA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65" y="1655287"/>
            <a:ext cx="7862835" cy="43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88B0A-EEBF-4AD1-BCAB-6B686652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 activiteiten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CAE9D8-D5B6-495E-A6C9-C39178FE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E90DCB-1D3D-4789-AE2B-C8DC6DEB9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9" y="1782763"/>
            <a:ext cx="7953271" cy="440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6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84F7DE-B27C-4DBC-ABB2-AA6745C4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 consumentengoederen ($)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9AC305-2A99-4D2B-945C-B569131CB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B108F3-D1C0-4533-BE9A-90046DE1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5" y="1690449"/>
            <a:ext cx="7894365" cy="43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1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6874E-A49E-4321-B8CA-3295A475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e-commerce: welke goederen/diensten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C05E00-2F7D-430F-9E5D-77CBAF6F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CE1FBEF-1F7D-415E-A77B-8378FB82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7" y="1796629"/>
            <a:ext cx="8173990" cy="45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9C074-2547-4C86-8698-68B8A1BF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 groei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D7B060-A26C-428A-A641-EEB1ABA2F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C58B43-37CB-46E3-835A-2413100D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8" y="1782763"/>
            <a:ext cx="834728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1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2A9F8-3FE2-4C00-9E89-C5F3CDD2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 omgeving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84D9069-FAF4-41EF-ACE3-443AE64D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76" y="1821473"/>
            <a:ext cx="8649828" cy="36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04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E4B319-FD08-4A1E-AE42-6C8F2066B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4800" dirty="0" err="1"/>
              <a:t>Social</a:t>
            </a:r>
            <a:r>
              <a:rPr lang="nl-BE" sz="4800" dirty="0"/>
              <a:t> media</a:t>
            </a:r>
          </a:p>
        </p:txBody>
      </p:sp>
    </p:spTree>
    <p:extLst>
      <p:ext uri="{BB962C8B-B14F-4D97-AF65-F5344CB8AC3E}">
        <p14:creationId xmlns:p14="http://schemas.microsoft.com/office/powerpoint/2010/main" val="44604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Mobiel internet gebruik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A217F9E-705C-4E34-969F-B92A7EE5D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27" y="1680472"/>
            <a:ext cx="7546312" cy="42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94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Social</a:t>
            </a:r>
            <a:r>
              <a:rPr lang="nl-NL" dirty="0"/>
              <a:t> media: penetratie ?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F2EFDC9-E9CF-4CE8-ACE1-ED44B5DA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13" y="1576049"/>
            <a:ext cx="7760989" cy="43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8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Social</a:t>
            </a:r>
            <a:r>
              <a:rPr lang="nl-NL" dirty="0"/>
              <a:t> media: overzicht België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2897309-C0EF-41F4-B9D8-EC251ED8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5" y="1898762"/>
            <a:ext cx="7526689" cy="414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88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Social</a:t>
            </a:r>
            <a:r>
              <a:rPr lang="nl-NL" dirty="0"/>
              <a:t> media: gedrag België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8683879-3E57-43CE-990F-75743D90E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32" y="1752319"/>
            <a:ext cx="7858233" cy="43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0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E4B319-FD08-4A1E-AE42-6C8F2066B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4800" dirty="0"/>
              <a:t>Opdracht</a:t>
            </a:r>
          </a:p>
        </p:txBody>
      </p:sp>
    </p:spTree>
    <p:extLst>
      <p:ext uri="{BB962C8B-B14F-4D97-AF65-F5344CB8AC3E}">
        <p14:creationId xmlns:p14="http://schemas.microsoft.com/office/powerpoint/2010/main" val="4035778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18"/>
            <a:ext cx="8229600" cy="1143000"/>
          </a:xfrm>
        </p:spPr>
        <p:txBody>
          <a:bodyPr/>
          <a:lstStyle/>
          <a:p>
            <a:r>
              <a:rPr lang="nl-BE" dirty="0"/>
              <a:t>Opdracht: wat 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11530" y="1166018"/>
            <a:ext cx="8229600" cy="4525963"/>
          </a:xfrm>
        </p:spPr>
        <p:txBody>
          <a:bodyPr/>
          <a:lstStyle/>
          <a:p>
            <a:r>
              <a:rPr lang="nl-BE" sz="2400" dirty="0"/>
              <a:t>Paper: analyse sociale media (</a:t>
            </a:r>
            <a:r>
              <a:rPr lang="nl-BE" sz="2400" dirty="0" err="1"/>
              <a:t>hootsuite</a:t>
            </a:r>
            <a:r>
              <a:rPr lang="nl-BE" sz="2400" dirty="0"/>
              <a:t> – </a:t>
            </a:r>
            <a:r>
              <a:rPr lang="nl-BE" sz="2400" dirty="0" err="1"/>
              <a:t>wearesocial</a:t>
            </a:r>
            <a:r>
              <a:rPr lang="nl-BE" sz="2400" dirty="0"/>
              <a:t>)</a:t>
            </a:r>
          </a:p>
          <a:p>
            <a:pPr lvl="1"/>
            <a:r>
              <a:rPr lang="nl-BE" sz="2000" dirty="0"/>
              <a:t>Impact sociale media op bedrijven (Welke sociale media wanneer? Doelpubliek?, Hoe best sociale media gebruiken?, …) .</a:t>
            </a:r>
          </a:p>
          <a:p>
            <a:r>
              <a:rPr lang="nl-BE" sz="2400" dirty="0"/>
              <a:t>Paper: analyse gepersonaliseerde </a:t>
            </a:r>
            <a:r>
              <a:rPr lang="nl-BE" sz="2400" dirty="0" err="1"/>
              <a:t>ads</a:t>
            </a:r>
            <a:r>
              <a:rPr lang="nl-BE" sz="2400" dirty="0"/>
              <a:t> op internet:</a:t>
            </a:r>
          </a:p>
          <a:p>
            <a:pPr lvl="1"/>
            <a:r>
              <a:rPr lang="nl-BE" sz="2000" dirty="0"/>
              <a:t>Schets het mechanisme (Hoe komt men aan de data? Waar wordt deze opgeslagen? Wie/bedrijven? Wat ermee doen?, …) .</a:t>
            </a:r>
          </a:p>
          <a:p>
            <a:pPr lvl="1"/>
            <a:r>
              <a:rPr lang="nl-BE" sz="2000" dirty="0"/>
              <a:t>Gebruiker: wat doen indien hij geen </a:t>
            </a:r>
            <a:r>
              <a:rPr lang="nl-BE" sz="2000" dirty="0" err="1"/>
              <a:t>ads</a:t>
            </a:r>
            <a:r>
              <a:rPr lang="nl-BE" sz="2000" dirty="0"/>
              <a:t> wil?</a:t>
            </a:r>
          </a:p>
          <a:p>
            <a:pPr lvl="1"/>
            <a:r>
              <a:rPr lang="nl-BE" sz="2000" dirty="0"/>
              <a:t>Bedrijven: wat doen indien gepersonaliseerde </a:t>
            </a:r>
            <a:r>
              <a:rPr lang="nl-BE" sz="2000" dirty="0" err="1"/>
              <a:t>ads</a:t>
            </a:r>
            <a:r>
              <a:rPr lang="nl-BE" sz="2000" dirty="0"/>
              <a:t>?</a:t>
            </a:r>
          </a:p>
          <a:p>
            <a:r>
              <a:rPr lang="nl-BE" sz="2400" dirty="0" err="1"/>
              <a:t>Powerpoint</a:t>
            </a:r>
            <a:r>
              <a:rPr lang="nl-BE" sz="2400" dirty="0"/>
              <a:t>: Kies 2 ondernemingen:</a:t>
            </a:r>
          </a:p>
          <a:p>
            <a:pPr marL="457200" lvl="1" indent="0">
              <a:buNone/>
            </a:pPr>
            <a:r>
              <a:rPr lang="nl-BE" sz="2000" dirty="0"/>
              <a:t>1 </a:t>
            </a:r>
            <a:r>
              <a:rPr lang="nl-BE" sz="2000" i="1" dirty="0"/>
              <a:t>internationale</a:t>
            </a:r>
            <a:r>
              <a:rPr lang="nl-BE" sz="2000" dirty="0"/>
              <a:t> onderneming met een “goede” website.</a:t>
            </a:r>
          </a:p>
          <a:p>
            <a:pPr marL="457200" lvl="1" indent="0">
              <a:buNone/>
            </a:pPr>
            <a:r>
              <a:rPr lang="nl-BE" sz="2000" dirty="0"/>
              <a:t>1 onderneming met een “slechte” website.</a:t>
            </a:r>
          </a:p>
          <a:p>
            <a:pPr marL="457200" lvl="1" indent="0">
              <a:buNone/>
            </a:pPr>
            <a:r>
              <a:rPr lang="nl-BE" sz="2000" dirty="0">
                <a:sym typeface="Wingdings" panose="05000000000000000000" pitchFamily="2" charset="2"/>
              </a:rPr>
              <a:t> Raadpleeg de verboden bedrijven (VerbodenBedrijven_2019.pdf)</a:t>
            </a:r>
            <a:endParaRPr lang="nl-BE" sz="2000" dirty="0"/>
          </a:p>
          <a:p>
            <a:pPr lvl="1"/>
            <a:r>
              <a:rPr lang="nl-BE" sz="2000" dirty="0"/>
              <a:t>Motiveer waarom website goed/slecht ?</a:t>
            </a:r>
          </a:p>
          <a:p>
            <a:pPr lvl="1"/>
            <a:r>
              <a:rPr lang="nl-BE" sz="2000" dirty="0"/>
              <a:t>Evalueer SEO voor deze sites: waarom scoren deze sites goed/slecht ?</a:t>
            </a:r>
          </a:p>
          <a:p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102643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Opdracht: hoe 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446770" cy="4525963"/>
          </a:xfrm>
        </p:spPr>
        <p:txBody>
          <a:bodyPr/>
          <a:lstStyle/>
          <a:p>
            <a:r>
              <a:rPr lang="nl-BE" dirty="0"/>
              <a:t>Groepswerk</a:t>
            </a:r>
          </a:p>
          <a:p>
            <a:r>
              <a:rPr lang="nl-BE" dirty="0"/>
              <a:t>Basismateriaal: www - Blackboard</a:t>
            </a:r>
          </a:p>
          <a:p>
            <a:r>
              <a:rPr lang="nl-BE" dirty="0"/>
              <a:t>Evaluatie:</a:t>
            </a:r>
          </a:p>
          <a:p>
            <a:pPr lvl="1"/>
            <a:r>
              <a:rPr lang="nl-BE" dirty="0"/>
              <a:t>Paper: analyse sociale media</a:t>
            </a:r>
          </a:p>
          <a:p>
            <a:pPr lvl="1"/>
            <a:r>
              <a:rPr lang="nl-BE" dirty="0"/>
              <a:t>Paper: analyse </a:t>
            </a:r>
            <a:r>
              <a:rPr lang="nl-BE" dirty="0" err="1"/>
              <a:t>ads</a:t>
            </a:r>
            <a:r>
              <a:rPr lang="nl-BE" dirty="0"/>
              <a:t> internet</a:t>
            </a:r>
          </a:p>
          <a:p>
            <a:pPr lvl="1"/>
            <a:r>
              <a:rPr lang="nl-BE" dirty="0"/>
              <a:t>Presentatie van 10 minuten over laatste opdracht</a:t>
            </a:r>
          </a:p>
          <a:p>
            <a:pPr lvl="1"/>
            <a:r>
              <a:rPr lang="nl-BE" dirty="0"/>
              <a:t>Q&amp;A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84671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Opdracht: wanneer 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" y="1417638"/>
            <a:ext cx="8915400" cy="4525963"/>
          </a:xfrm>
        </p:spPr>
        <p:txBody>
          <a:bodyPr/>
          <a:lstStyle/>
          <a:p>
            <a:r>
              <a:rPr lang="nl-BE" sz="2400" dirty="0"/>
              <a:t>Week 1: 			groepsindeling + start</a:t>
            </a:r>
          </a:p>
          <a:p>
            <a:r>
              <a:rPr lang="nl-BE" sz="2400" dirty="0"/>
              <a:t>Week 2:				deadline ondernemingen</a:t>
            </a:r>
          </a:p>
          <a:p>
            <a:r>
              <a:rPr lang="nl-BE" sz="2400" dirty="0"/>
              <a:t>Week 2, 3, 4, 5: 	groepswerk tijdens les</a:t>
            </a:r>
          </a:p>
          <a:p>
            <a:r>
              <a:rPr lang="nl-BE" sz="2400" dirty="0"/>
              <a:t>Week 5 (les):		mondelinge evaluatie papers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400" dirty="0"/>
              <a:t>Einde week 5:		deadline indienen presentatie (PPT met notities) </a:t>
            </a:r>
          </a:p>
          <a:p>
            <a:pPr marL="0" indent="0">
              <a:buNone/>
            </a:pPr>
            <a:r>
              <a:rPr lang="nl-BE" sz="2400" dirty="0"/>
              <a:t>	 					deadline 2 papers</a:t>
            </a:r>
          </a:p>
          <a:p>
            <a:r>
              <a:rPr lang="nl-BE" sz="2400" dirty="0"/>
              <a:t>Week 6, 7: 			presentaties</a:t>
            </a:r>
          </a:p>
          <a:p>
            <a:pPr marL="0" indent="0">
              <a:buNone/>
            </a:pPr>
            <a:r>
              <a:rPr lang="nl-BE" sz="2400" dirty="0"/>
              <a:t>	</a:t>
            </a:r>
            <a:r>
              <a:rPr lang="nl-BE" sz="2400" b="1" dirty="0">
                <a:solidFill>
                  <a:srgbClr val="002060"/>
                </a:solidFill>
              </a:rPr>
              <a:t>Permanente aanwezigheid is vereist !	</a:t>
            </a:r>
          </a:p>
          <a:p>
            <a:pPr marL="0" indent="0">
              <a:buNone/>
            </a:pPr>
            <a:r>
              <a:rPr lang="nl-BE" sz="2400" b="1" dirty="0">
                <a:solidFill>
                  <a:srgbClr val="002060"/>
                </a:solidFill>
              </a:rPr>
              <a:t>	Per afwezigheid </a:t>
            </a:r>
            <a:r>
              <a:rPr lang="nl-BE" sz="2400" b="1" dirty="0">
                <a:solidFill>
                  <a:srgbClr val="002060"/>
                </a:solidFill>
                <a:sym typeface="Wingdings" panose="05000000000000000000" pitchFamily="2" charset="2"/>
              </a:rPr>
              <a:t> -3/20 ! (15 min  -0,5; 30 min  -1)</a:t>
            </a:r>
            <a:endParaRPr lang="nl-BE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0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Tijd digitaal ?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2878"/>
            <a:ext cx="8304963" cy="44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6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Meest populaire websites 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57ED67-4449-4FE3-BB29-AF03B820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64" y="1658798"/>
            <a:ext cx="8035807" cy="44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1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1160" y="274638"/>
            <a:ext cx="8802356" cy="1143000"/>
          </a:xfrm>
        </p:spPr>
        <p:txBody>
          <a:bodyPr/>
          <a:lstStyle/>
          <a:p>
            <a:r>
              <a:rPr lang="nl-NL" dirty="0"/>
              <a:t>Internetgebruikers: </a:t>
            </a:r>
            <a:br>
              <a:rPr lang="nl-NL" dirty="0"/>
            </a:br>
            <a:r>
              <a:rPr lang="nl-NL" dirty="0"/>
              <a:t>Wie loopt voorop 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99AD71A-832C-4D8D-87F4-7D7186AE8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7" t="26213" r="4783"/>
          <a:stretch/>
        </p:blipFill>
        <p:spPr>
          <a:xfrm>
            <a:off x="586587" y="1943100"/>
            <a:ext cx="7970825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A3A47-FC09-426F-81CF-5F60BDB0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Internet penetratie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0DF19F5B-35FC-411C-8DAD-A06C264A4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995" y="1600200"/>
            <a:ext cx="813400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3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079DF-A278-40A6-9BAE-437D5C8C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 activiteiten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6C898120-A2B7-4944-A917-47D757C1E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898" y="1798655"/>
            <a:ext cx="7910658" cy="44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3781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 Hogeschool PXL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 Hogeschool PXL.potx</Template>
  <TotalTime>29916</TotalTime>
  <Words>501</Words>
  <Application>Microsoft Office PowerPoint</Application>
  <PresentationFormat>Diavoorstelling (4:3)</PresentationFormat>
  <Paragraphs>130</Paragraphs>
  <Slides>46</Slides>
  <Notes>22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0" baseType="lpstr">
      <vt:lpstr>Arial</vt:lpstr>
      <vt:lpstr>Calibri</vt:lpstr>
      <vt:lpstr>Presentatie Hogeschool PXL</vt:lpstr>
      <vt:lpstr>Bitmapafbeelding</vt:lpstr>
      <vt:lpstr>Business Flow Advanced 1:  e-commerce</vt:lpstr>
      <vt:lpstr>PowerPoint-presentatie</vt:lpstr>
      <vt:lpstr>De wereld is digitaal</vt:lpstr>
      <vt:lpstr>Mobiel internet gebruik</vt:lpstr>
      <vt:lpstr>Tijd digitaal ?</vt:lpstr>
      <vt:lpstr>Meest populaire websites ?</vt:lpstr>
      <vt:lpstr>Internetgebruikers:  Wie loopt voorop ?</vt:lpstr>
      <vt:lpstr>Internet penetratie</vt:lpstr>
      <vt:lpstr>e-commerce activiteiten</vt:lpstr>
      <vt:lpstr>e-commerce consumentengoederen ($)</vt:lpstr>
      <vt:lpstr>e-commerce: welke goederen/diensten ?</vt:lpstr>
      <vt:lpstr>e-commerce gebruikers</vt:lpstr>
      <vt:lpstr>PowerPoint-presentatie</vt:lpstr>
      <vt:lpstr>Internet penetratie ?</vt:lpstr>
      <vt:lpstr>Bevolking Europa</vt:lpstr>
      <vt:lpstr>e-commerce in Europa ?</vt:lpstr>
      <vt:lpstr>e-commerce indicatoren</vt:lpstr>
      <vt:lpstr>Internet gebruik vs online shopping</vt:lpstr>
      <vt:lpstr>Waarom e-shoppen ?</vt:lpstr>
      <vt:lpstr>Voorkeur consumenten ?</vt:lpstr>
      <vt:lpstr>The good old days</vt:lpstr>
      <vt:lpstr>Digitaal tijdperk</vt:lpstr>
      <vt:lpstr>Sterke punten fysieke winkel</vt:lpstr>
      <vt:lpstr>Digitaal tijdperk</vt:lpstr>
      <vt:lpstr>Cross border e-commerce</vt:lpstr>
      <vt:lpstr>Marketplaces</vt:lpstr>
      <vt:lpstr>PowerPoint-presentatie</vt:lpstr>
      <vt:lpstr>e-commerce België – trage start</vt:lpstr>
      <vt:lpstr>België: overzicht</vt:lpstr>
      <vt:lpstr>Tijd ?</vt:lpstr>
      <vt:lpstr>België: apparaten</vt:lpstr>
      <vt:lpstr>Mobiel internet gebruik</vt:lpstr>
      <vt:lpstr>Betaalmiddelen ?</vt:lpstr>
      <vt:lpstr>e-commerce activiteiten</vt:lpstr>
      <vt:lpstr>e-commerce consumentengoederen ($)</vt:lpstr>
      <vt:lpstr>e-commerce: welke goederen/diensten ?</vt:lpstr>
      <vt:lpstr>e-commerce groei</vt:lpstr>
      <vt:lpstr>e-commerce omgeving</vt:lpstr>
      <vt:lpstr>PowerPoint-presentatie</vt:lpstr>
      <vt:lpstr>Social media: penetratie ?</vt:lpstr>
      <vt:lpstr>Social media: overzicht België</vt:lpstr>
      <vt:lpstr>Social media: gedrag België</vt:lpstr>
      <vt:lpstr>PowerPoint-presentatie</vt:lpstr>
      <vt:lpstr>Opdracht: wat ?</vt:lpstr>
      <vt:lpstr>Opdracht: hoe ?</vt:lpstr>
      <vt:lpstr>Opdracht: wanneer ?</vt:lpstr>
    </vt:vector>
  </TitlesOfParts>
  <Company>PHL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Evy Schröter</dc:creator>
  <cp:lastModifiedBy>Isabelle Godfrind</cp:lastModifiedBy>
  <cp:revision>209</cp:revision>
  <cp:lastPrinted>2019-09-16T09:17:32Z</cp:lastPrinted>
  <dcterms:created xsi:type="dcterms:W3CDTF">2013-03-26T10:10:44Z</dcterms:created>
  <dcterms:modified xsi:type="dcterms:W3CDTF">2019-09-16T09:30:45Z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5379a6-efcb-4855-97e0-03c6be785496_Enabled">
    <vt:lpwstr>True</vt:lpwstr>
  </property>
  <property fmtid="{D5CDD505-2E9C-101B-9397-08002B2CF9AE}" pid="3" name="MSIP_Label_f95379a6-efcb-4855-97e0-03c6be785496_SiteId">
    <vt:lpwstr>0bff66c5-45db-46ed-8b81-87959e069b90</vt:lpwstr>
  </property>
  <property fmtid="{D5CDD505-2E9C-101B-9397-08002B2CF9AE}" pid="4" name="MSIP_Label_f95379a6-efcb-4855-97e0-03c6be785496_Owner">
    <vt:lpwstr>20002646@PXL.BE</vt:lpwstr>
  </property>
  <property fmtid="{D5CDD505-2E9C-101B-9397-08002B2CF9AE}" pid="5" name="MSIP_Label_f95379a6-efcb-4855-97e0-03c6be785496_SetDate">
    <vt:lpwstr>2019-08-19T14:09:30.6068767Z</vt:lpwstr>
  </property>
  <property fmtid="{D5CDD505-2E9C-101B-9397-08002B2CF9AE}" pid="6" name="MSIP_Label_f95379a6-efcb-4855-97e0-03c6be785496_Name">
    <vt:lpwstr>Publiek</vt:lpwstr>
  </property>
  <property fmtid="{D5CDD505-2E9C-101B-9397-08002B2CF9AE}" pid="7" name="MSIP_Label_f95379a6-efcb-4855-97e0-03c6be785496_Application">
    <vt:lpwstr>Microsoft Azure Information Protection</vt:lpwstr>
  </property>
  <property fmtid="{D5CDD505-2E9C-101B-9397-08002B2CF9AE}" pid="8" name="MSIP_Label_f95379a6-efcb-4855-97e0-03c6be785496_Extended_MSFT_Method">
    <vt:lpwstr>Automatic</vt:lpwstr>
  </property>
  <property fmtid="{D5CDD505-2E9C-101B-9397-08002B2CF9AE}" pid="9" name="Sensitivity">
    <vt:lpwstr>Publiek</vt:lpwstr>
  </property>
</Properties>
</file>